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handoutMasterIdLst>
    <p:handoutMasterId r:id="rId79"/>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44" r:id="rId42"/>
    <p:sldId id="1045" r:id="rId43"/>
    <p:sldId id="1046" r:id="rId44"/>
    <p:sldId id="878" r:id="rId45"/>
    <p:sldId id="973" r:id="rId46"/>
    <p:sldId id="997" r:id="rId47"/>
    <p:sldId id="1020" r:id="rId48"/>
    <p:sldId id="1022" r:id="rId49"/>
    <p:sldId id="1026" r:id="rId50"/>
    <p:sldId id="1019" r:id="rId51"/>
    <p:sldId id="1028" r:id="rId52"/>
    <p:sldId id="1029" r:id="rId53"/>
    <p:sldId id="1025" r:id="rId54"/>
    <p:sldId id="1021" r:id="rId55"/>
    <p:sldId id="1027" r:id="rId56"/>
    <p:sldId id="1047" r:id="rId57"/>
    <p:sldId id="1048" r:id="rId58"/>
    <p:sldId id="1043" r:id="rId59"/>
    <p:sldId id="328" r:id="rId60"/>
    <p:sldId id="1033" r:id="rId61"/>
    <p:sldId id="286" r:id="rId62"/>
    <p:sldId id="782" r:id="rId63"/>
    <p:sldId id="1032" r:id="rId64"/>
    <p:sldId id="1036" r:id="rId65"/>
    <p:sldId id="1037" r:id="rId66"/>
    <p:sldId id="1038" r:id="rId67"/>
    <p:sldId id="1039" r:id="rId68"/>
    <p:sldId id="1034" r:id="rId69"/>
    <p:sldId id="1041" r:id="rId70"/>
    <p:sldId id="1042" r:id="rId71"/>
    <p:sldId id="1049" r:id="rId72"/>
    <p:sldId id="1050" r:id="rId73"/>
    <p:sldId id="1051" r:id="rId74"/>
    <p:sldId id="1035" r:id="rId75"/>
    <p:sldId id="1031" r:id="rId76"/>
    <p:sldId id="104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8"/>
    <p:restoredTop sz="94775"/>
  </p:normalViewPr>
  <p:slideViewPr>
    <p:cSldViewPr snapToGrid="0" snapToObjects="1">
      <p:cViewPr>
        <p:scale>
          <a:sx n="94" d="100"/>
          <a:sy n="94" d="100"/>
        </p:scale>
        <p:origin x="1512" y="24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11/7/21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11/7/21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gif"/><Relationship Id="rId4" Type="http://schemas.openxmlformats.org/officeDocument/2006/relationships/image" Target="../media/image1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444889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Tree>
    <p:extLst>
      <p:ext uri="{BB962C8B-B14F-4D97-AF65-F5344CB8AC3E}">
        <p14:creationId xmlns:p14="http://schemas.microsoft.com/office/powerpoint/2010/main" val="4174206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595665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754906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05831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3706555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809972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Series 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endParaRPr lang="en-US" sz="2000" dirty="0"/>
              </a:p>
              <a:p>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Parallel 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𝐺</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b="0" i="1" smtClean="0">
                            <a:latin typeface="Cambria Math" panose="02040503050406030204" pitchFamily="18" charset="0"/>
                          </a:rPr>
                          <m:t>𝐶</m:t>
                        </m:r>
                      </m:den>
                    </m:f>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𝑝</m:t>
                            </m:r>
                          </m:sub>
                        </m:sSub>
                      </m:den>
                    </m:f>
                    <m:r>
                      <m:rPr>
                        <m:nor/>
                      </m:rPr>
                      <a:rPr lang="en-US" sz="2000" dirty="0"/>
                      <m:t> </m:t>
                    </m:r>
                    <m:r>
                      <m:rPr>
                        <m:nor/>
                      </m:rPr>
                      <a:rPr lang="en-US" sz="2000" dirty="0"/>
                      <m:t>and</m:t>
                    </m:r>
                    <m:r>
                      <m:rPr>
                        <m:nor/>
                      </m:rPr>
                      <a:rPr lang="en-US" sz="2000" dirty="0"/>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𝐺</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b="0" i="1" smtClean="0">
                            <a:latin typeface="Cambria Math" panose="02040503050406030204" pitchFamily="18" charset="0"/>
                          </a:rPr>
                          <m:t>𝐶</m:t>
                        </m:r>
                      </m:den>
                    </m:f>
                    <m:r>
                      <m:rPr>
                        <m:nor/>
                      </m:rPr>
                      <a:rPr lang="en-US" sz="2000" dirty="0"/>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𝑝</m:t>
                            </m:r>
                          </m:sub>
                        </m:sSub>
                      </m:den>
                    </m:f>
                    <m:r>
                      <m:rPr>
                        <m:nor/>
                      </m:rPr>
                      <a:rPr lang="en-US" sz="2000" dirty="0"/>
                      <m:t> </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3021597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293099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General formulas for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𝑥</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4179638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spTree>
    <p:extLst>
      <p:ext uri="{BB962C8B-B14F-4D97-AF65-F5344CB8AC3E}">
        <p14:creationId xmlns:p14="http://schemas.microsoft.com/office/powerpoint/2010/main" val="4294290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41474"/>
            <a:ext cx="2685586" cy="2752274"/>
            <a:chOff x="298046" y="2082980"/>
            <a:chExt cx="2685586" cy="2752274"/>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6340"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615572" y="2169505"/>
              <a:ext cx="2101360"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30071"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15" name="Group 14">
            <a:extLst>
              <a:ext uri="{FF2B5EF4-FFF2-40B4-BE49-F238E27FC236}">
                <a16:creationId xmlns:a16="http://schemas.microsoft.com/office/drawing/2014/main" id="{F2F6D15F-EF10-4C47-A895-06226591C590}"/>
              </a:ext>
            </a:extLst>
          </p:cNvPr>
          <p:cNvGrpSpPr/>
          <p:nvPr/>
        </p:nvGrpSpPr>
        <p:grpSpPr>
          <a:xfrm>
            <a:off x="3361313" y="1918167"/>
            <a:ext cx="5469373" cy="4029445"/>
            <a:chOff x="3537956" y="149409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381903" y="149409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662188" y="373459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868246" y="374045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901494" y="398580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537956" y="263388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887636" y="26506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545299" y="318946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7016773" y="436254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952986" y="514254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4018591" y="223029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446672" y="367612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397070" y="18933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898739" y="406352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466837" y="306842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974764" y="338263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825899" y="485579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997978" y="344699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6016399" y="407076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7091355" y="2668717"/>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901420" y="214949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784485" y="289914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7144075" y="267311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185600" y="426606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8066457" y="344369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714329" y="22369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597158" y="215611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457832" y="203047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390446" y="25890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5042075" y="264050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5049418" y="318284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427462" y="288030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5174520" y="265504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5125942" y="25824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288641" y="30082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5165997" y="399243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6064594" y="431236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6034171" y="294144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7015512" y="305960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470133" y="480839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937800" y="305720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874013" y="382395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324703" y="373934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288641" y="268862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19" name="Group 18">
            <a:extLst>
              <a:ext uri="{FF2B5EF4-FFF2-40B4-BE49-F238E27FC236}">
                <a16:creationId xmlns:a16="http://schemas.microsoft.com/office/drawing/2014/main" id="{ED98631A-5A7B-9243-B739-40191388B81B}"/>
              </a:ext>
            </a:extLst>
          </p:cNvPr>
          <p:cNvGrpSpPr/>
          <p:nvPr/>
        </p:nvGrpSpPr>
        <p:grpSpPr>
          <a:xfrm>
            <a:off x="479745" y="1420345"/>
            <a:ext cx="5404919" cy="2009863"/>
            <a:chOff x="581305" y="1840481"/>
            <a:chExt cx="5404919" cy="2009863"/>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671786" y="1840481"/>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1775791" y="3845373"/>
              <a:ext cx="36187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2" name="TextBox 291">
                  <a:extLst>
                    <a:ext uri="{FF2B5EF4-FFF2-40B4-BE49-F238E27FC236}">
                      <a16:creationId xmlns:a16="http://schemas.microsoft.com/office/drawing/2014/main" id="{7CE073B9-67FE-FD47-B212-EB58A453AAFC}"/>
                    </a:ext>
                  </a:extLst>
                </p:cNvPr>
                <p:cNvSpPr txBox="1"/>
                <p:nvPr/>
              </p:nvSpPr>
              <p:spPr>
                <a:xfrm>
                  <a:off x="581305" y="2108324"/>
                  <a:ext cx="718688"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𝐴𝑠𝑖𝑛</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𝐴</m:t>
                            </m:r>
                          </m:sub>
                        </m:sSub>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dirty="0"/>
                </a:p>
              </p:txBody>
            </p:sp>
          </mc:Choice>
          <mc:Fallback>
            <p:sp>
              <p:nvSpPr>
                <p:cNvPr id="292" name="TextBox 291">
                  <a:extLst>
                    <a:ext uri="{FF2B5EF4-FFF2-40B4-BE49-F238E27FC236}">
                      <a16:creationId xmlns:a16="http://schemas.microsoft.com/office/drawing/2014/main" id="{7CE073B9-67FE-FD47-B212-EB58A453AAFC}"/>
                    </a:ext>
                  </a:extLst>
                </p:cNvPr>
                <p:cNvSpPr txBox="1">
                  <a:spLocks noRot="1" noChangeAspect="1" noMove="1" noResize="1" noEditPoints="1" noAdjustHandles="1" noChangeArrowheads="1" noChangeShapeType="1" noTextEdit="1"/>
                </p:cNvSpPr>
                <p:nvPr/>
              </p:nvSpPr>
              <p:spPr>
                <a:xfrm>
                  <a:off x="581305" y="2108324"/>
                  <a:ext cx="718688" cy="338554"/>
                </a:xfrm>
                <a:prstGeom prst="rect">
                  <a:avLst/>
                </a:prstGeom>
                <a:blipFill>
                  <a:blip r:embed="rId3"/>
                  <a:stretch>
                    <a:fillRect r="-51724"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549E6FE-1796-DF47-98A6-38B694D57493}"/>
                    </a:ext>
                  </a:extLst>
                </p:cNvPr>
                <p:cNvSpPr txBox="1"/>
                <p:nvPr/>
              </p:nvSpPr>
              <p:spPr>
                <a:xfrm>
                  <a:off x="1470991" y="2252870"/>
                  <a:ext cx="609600"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dirty="0"/>
                </a:p>
              </p:txBody>
            </p:sp>
          </mc:Choice>
          <mc:Fallback>
            <p:sp>
              <p:nvSpPr>
                <p:cNvPr id="3" name="TextBox 2">
                  <a:extLst>
                    <a:ext uri="{FF2B5EF4-FFF2-40B4-BE49-F238E27FC236}">
                      <a16:creationId xmlns:a16="http://schemas.microsoft.com/office/drawing/2014/main" id="{6549E6FE-1796-DF47-98A6-38B694D57493}"/>
                    </a:ext>
                  </a:extLst>
                </p:cNvPr>
                <p:cNvSpPr txBox="1">
                  <a:spLocks noRot="1" noChangeAspect="1" noMove="1" noResize="1" noEditPoints="1" noAdjustHandles="1" noChangeArrowheads="1" noChangeShapeType="1" noTextEdit="1"/>
                </p:cNvSpPr>
                <p:nvPr/>
              </p:nvSpPr>
              <p:spPr>
                <a:xfrm>
                  <a:off x="1470991" y="2252870"/>
                  <a:ext cx="609600" cy="646331"/>
                </a:xfrm>
                <a:prstGeom prst="rect">
                  <a:avLst/>
                </a:prstGeom>
                <a:blipFill>
                  <a:blip r:embed="rId4"/>
                  <a:stretch>
                    <a:fillRect l="-18750" r="-22917" b="-1346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118E77B5-E043-BE4D-92AF-3C53ECB31030}"/>
                </a:ext>
              </a:extLst>
            </p:cNvPr>
            <p:cNvCxnSpPr>
              <a:cxnSpLocks/>
            </p:cNvCxnSpPr>
            <p:nvPr/>
          </p:nvCxnSpPr>
          <p:spPr>
            <a:xfrm>
              <a:off x="1046922" y="258923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891E828-EFAE-3D4E-8D46-059D47A95DB9}"/>
                </a:ext>
              </a:extLst>
            </p:cNvPr>
            <p:cNvSpPr/>
            <p:nvPr/>
          </p:nvSpPr>
          <p:spPr>
            <a:xfrm>
              <a:off x="2504661" y="2252870"/>
              <a:ext cx="1696278"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340C162-36DD-6E41-A867-EA458401B177}"/>
                </a:ext>
              </a:extLst>
            </p:cNvPr>
            <p:cNvSpPr txBox="1"/>
            <p:nvPr/>
          </p:nvSpPr>
          <p:spPr>
            <a:xfrm>
              <a:off x="2684559" y="2453735"/>
              <a:ext cx="1147174" cy="369332"/>
            </a:xfrm>
            <a:prstGeom prst="rect">
              <a:avLst/>
            </a:prstGeom>
            <a:noFill/>
          </p:spPr>
          <p:txBody>
            <a:bodyPr wrap="none" rtlCol="0">
              <a:spAutoFit/>
            </a:bodyPr>
            <a:lstStyle/>
            <a:p>
              <a:r>
                <a:rPr lang="en-US" dirty="0"/>
                <a:t>Loop filter</a:t>
              </a:r>
            </a:p>
          </p:txBody>
        </p:sp>
        <p:cxnSp>
          <p:nvCxnSpPr>
            <p:cNvPr id="136" name="Straight Arrow Connector 135">
              <a:extLst>
                <a:ext uri="{FF2B5EF4-FFF2-40B4-BE49-F238E27FC236}">
                  <a16:creationId xmlns:a16="http://schemas.microsoft.com/office/drawing/2014/main" id="{65AF96B7-B298-1546-969F-725CEC11BE82}"/>
                </a:ext>
              </a:extLst>
            </p:cNvPr>
            <p:cNvCxnSpPr>
              <a:cxnSpLocks/>
            </p:cNvCxnSpPr>
            <p:nvPr/>
          </p:nvCxnSpPr>
          <p:spPr>
            <a:xfrm>
              <a:off x="1981199" y="260911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9E941B5D-E225-C843-9DD9-9E73723EA30A}"/>
                </a:ext>
              </a:extLst>
            </p:cNvPr>
            <p:cNvCxnSpPr>
              <a:cxnSpLocks/>
            </p:cNvCxnSpPr>
            <p:nvPr/>
          </p:nvCxnSpPr>
          <p:spPr>
            <a:xfrm>
              <a:off x="4200939" y="260911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EBDA642-1A32-7A49-88A6-008DF23CB38D}"/>
                </a:ext>
              </a:extLst>
            </p:cNvPr>
            <p:cNvGrpSpPr/>
            <p:nvPr/>
          </p:nvGrpSpPr>
          <p:grpSpPr>
            <a:xfrm>
              <a:off x="4415633" y="2345068"/>
              <a:ext cx="1128137" cy="533428"/>
              <a:chOff x="6964597" y="2478591"/>
              <a:chExt cx="1128137" cy="533428"/>
            </a:xfrm>
          </p:grpSpPr>
          <p:sp>
            <p:nvSpPr>
              <p:cNvPr id="139" name="Oval 111">
                <a:extLst>
                  <a:ext uri="{FF2B5EF4-FFF2-40B4-BE49-F238E27FC236}">
                    <a16:creationId xmlns:a16="http://schemas.microsoft.com/office/drawing/2014/main" id="{79ED27B1-7162-F147-B6D9-C8847F2D036B}"/>
                  </a:ext>
                </a:extLst>
              </p:cNvPr>
              <p:cNvSpPr>
                <a:spLocks noChangeAspect="1" noChangeArrowheads="1"/>
              </p:cNvSpPr>
              <p:nvPr/>
            </p:nvSpPr>
            <p:spPr bwMode="auto">
              <a:xfrm rot="5400000">
                <a:off x="7261952" y="2519677"/>
                <a:ext cx="533428" cy="451255"/>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0" name="Line 112">
                <a:extLst>
                  <a:ext uri="{FF2B5EF4-FFF2-40B4-BE49-F238E27FC236}">
                    <a16:creationId xmlns:a16="http://schemas.microsoft.com/office/drawing/2014/main" id="{9FA2AAEB-9989-904D-AB17-0847ACE459A8}"/>
                  </a:ext>
                </a:extLst>
              </p:cNvPr>
              <p:cNvSpPr>
                <a:spLocks noChangeAspect="1" noChangeShapeType="1"/>
              </p:cNvSpPr>
              <p:nvPr/>
            </p:nvSpPr>
            <p:spPr bwMode="auto">
              <a:xfrm rot="5400000" flipV="1">
                <a:off x="7923514" y="2576084"/>
                <a:ext cx="0" cy="33844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3">
                <a:extLst>
                  <a:ext uri="{FF2B5EF4-FFF2-40B4-BE49-F238E27FC236}">
                    <a16:creationId xmlns:a16="http://schemas.microsoft.com/office/drawing/2014/main" id="{E3A3B348-DFC0-5140-9BCD-17BE86A2BE11}"/>
                  </a:ext>
                </a:extLst>
              </p:cNvPr>
              <p:cNvSpPr>
                <a:spLocks noChangeAspect="1" noChangeShapeType="1"/>
              </p:cNvSpPr>
              <p:nvPr/>
            </p:nvSpPr>
            <p:spPr bwMode="auto">
              <a:xfrm rot="5400000" flipV="1">
                <a:off x="7133818" y="2576084"/>
                <a:ext cx="0" cy="33844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5" name="Group 117">
                <a:extLst>
                  <a:ext uri="{FF2B5EF4-FFF2-40B4-BE49-F238E27FC236}">
                    <a16:creationId xmlns:a16="http://schemas.microsoft.com/office/drawing/2014/main" id="{CF41CCBB-706C-AD41-9883-7E19450A4F6F}"/>
                  </a:ext>
                </a:extLst>
              </p:cNvPr>
              <p:cNvGrpSpPr>
                <a:grpSpLocks noChangeAspect="1"/>
              </p:cNvGrpSpPr>
              <p:nvPr/>
            </p:nvGrpSpPr>
            <p:grpSpPr bwMode="auto">
              <a:xfrm>
                <a:off x="7370425" y="2636880"/>
                <a:ext cx="266714" cy="225627"/>
                <a:chOff x="2929" y="3217"/>
                <a:chExt cx="383" cy="191"/>
              </a:xfrm>
            </p:grpSpPr>
            <p:sp>
              <p:nvSpPr>
                <p:cNvPr id="146" name="Arc 118">
                  <a:extLst>
                    <a:ext uri="{FF2B5EF4-FFF2-40B4-BE49-F238E27FC236}">
                      <a16:creationId xmlns:a16="http://schemas.microsoft.com/office/drawing/2014/main" id="{66F6DA38-AC41-D44C-B6EE-66E1A43CC0D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119">
                  <a:extLst>
                    <a:ext uri="{FF2B5EF4-FFF2-40B4-BE49-F238E27FC236}">
                      <a16:creationId xmlns:a16="http://schemas.microsoft.com/office/drawing/2014/main" id="{8F8180F8-8837-994B-A93C-A1E1B7CAE832}"/>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49" name="Straight Arrow Connector 148">
              <a:extLst>
                <a:ext uri="{FF2B5EF4-FFF2-40B4-BE49-F238E27FC236}">
                  <a16:creationId xmlns:a16="http://schemas.microsoft.com/office/drawing/2014/main" id="{AE32D403-228E-E145-8C47-69BE9DB2FCB3}"/>
                </a:ext>
              </a:extLst>
            </p:cNvPr>
            <p:cNvCxnSpPr>
              <a:cxnSpLocks/>
            </p:cNvCxnSpPr>
            <p:nvPr/>
          </p:nvCxnSpPr>
          <p:spPr>
            <a:xfrm>
              <a:off x="5442885" y="262047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243AF8-2150-584C-B9D3-71D0465D2C7D}"/>
                </a:ext>
              </a:extLst>
            </p:cNvPr>
            <p:cNvCxnSpPr>
              <a:cxnSpLocks/>
            </p:cNvCxnSpPr>
            <p:nvPr/>
          </p:nvCxnSpPr>
          <p:spPr>
            <a:xfrm>
              <a:off x="5386211" y="2607770"/>
              <a:ext cx="5436" cy="12309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98C7199-F042-8146-84C2-4EE0E8976BE1}"/>
                </a:ext>
              </a:extLst>
            </p:cNvPr>
            <p:cNvCxnSpPr>
              <a:cxnSpLocks/>
            </p:cNvCxnSpPr>
            <p:nvPr/>
          </p:nvCxnSpPr>
          <p:spPr>
            <a:xfrm flipV="1">
              <a:off x="1783217" y="2777407"/>
              <a:ext cx="0" cy="10729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4349005F-4102-5B46-8BB3-9BD5B1CAC3EA}"/>
                    </a:ext>
                  </a:extLst>
                </p:cNvPr>
                <p:cNvSpPr txBox="1"/>
                <p:nvPr/>
              </p:nvSpPr>
              <p:spPr>
                <a:xfrm>
                  <a:off x="2787794" y="3440167"/>
                  <a:ext cx="718688"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𝑉𝑠𝑖𝑛</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dirty="0"/>
                </a:p>
              </p:txBody>
            </p:sp>
          </mc:Choice>
          <mc:Fallback>
            <p:sp>
              <p:nvSpPr>
                <p:cNvPr id="159" name="TextBox 158">
                  <a:extLst>
                    <a:ext uri="{FF2B5EF4-FFF2-40B4-BE49-F238E27FC236}">
                      <a16:creationId xmlns:a16="http://schemas.microsoft.com/office/drawing/2014/main" id="{4349005F-4102-5B46-8BB3-9BD5B1CAC3EA}"/>
                    </a:ext>
                  </a:extLst>
                </p:cNvPr>
                <p:cNvSpPr txBox="1">
                  <a:spLocks noRot="1" noChangeAspect="1" noMove="1" noResize="1" noEditPoints="1" noAdjustHandles="1" noChangeArrowheads="1" noChangeShapeType="1" noTextEdit="1"/>
                </p:cNvSpPr>
                <p:nvPr/>
              </p:nvSpPr>
              <p:spPr>
                <a:xfrm>
                  <a:off x="2787794" y="3440167"/>
                  <a:ext cx="718688" cy="338554"/>
                </a:xfrm>
                <a:prstGeom prst="rect">
                  <a:avLst/>
                </a:prstGeom>
                <a:blipFill>
                  <a:blip r:embed="rId5"/>
                  <a:stretch>
                    <a:fillRect r="-53448" b="-14286"/>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85D0DD7-0EAA-034D-B2F0-687D36731556}"/>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702165"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32498" y="3693542"/>
              <a:ext cx="460953" cy="369332"/>
            </a:xfrm>
            <a:prstGeom prst="rect">
              <a:avLst/>
            </a:prstGeom>
            <a:noFill/>
          </p:spPr>
          <p:txBody>
            <a:bodyPr wrap="square" rtlCol="0">
              <a:spAutoFit/>
            </a:bodyPr>
            <a:lstStyle/>
            <a:p>
              <a:pPr algn="r"/>
              <a:r>
                <a:rPr lang="en-US" dirty="0"/>
                <a:t>4</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510339"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a:stCxn id="172" idx="3"/>
            </p:cNvCxnSpPr>
            <p:nvPr/>
          </p:nvCxnSpPr>
          <p:spPr>
            <a:xfrm>
              <a:off x="10393451" y="3878208"/>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710333" y="4160819"/>
              <a:ext cx="856942"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grpSp>
      <p:sp>
        <p:nvSpPr>
          <p:cNvPr id="45" name="TextBox 44">
            <a:extLst>
              <a:ext uri="{FF2B5EF4-FFF2-40B4-BE49-F238E27FC236}">
                <a16:creationId xmlns:a16="http://schemas.microsoft.com/office/drawing/2014/main" id="{123EE840-F296-B848-9059-5A9959231202}"/>
              </a:ext>
            </a:extLst>
          </p:cNvPr>
          <p:cNvSpPr txBox="1"/>
          <p:nvPr/>
        </p:nvSpPr>
        <p:spPr>
          <a:xfrm>
            <a:off x="829065" y="4336604"/>
            <a:ext cx="4437944" cy="646331"/>
          </a:xfrm>
          <a:prstGeom prst="rect">
            <a:avLst/>
          </a:prstGeom>
          <a:noFill/>
        </p:spPr>
        <p:txBody>
          <a:bodyPr wrap="square" rtlCol="0">
            <a:spAutoFit/>
          </a:bodyPr>
          <a:lstStyle/>
          <a:p>
            <a:pPr marL="342900" indent="-342900">
              <a:buFont typeface="+mj-lt"/>
              <a:buAutoNum type="arabicPeriod"/>
            </a:pPr>
            <a:r>
              <a:rPr lang="en-US" dirty="0"/>
              <a:t>With no input, VCO out is about 1360Hz</a:t>
            </a:r>
          </a:p>
          <a:p>
            <a:pPr marL="342900" indent="-342900">
              <a:buFont typeface="+mj-lt"/>
              <a:buAutoNum type="arabicPeriod"/>
            </a:pPr>
            <a:r>
              <a:rPr lang="en-US" dirty="0"/>
              <a:t>For input, set function generator to 1V</a:t>
            </a:r>
            <a:r>
              <a:rPr lang="en-US" baseline="-25000" dirty="0"/>
              <a:t>pp</a:t>
            </a:r>
          </a:p>
        </p:txBody>
      </p:sp>
    </p:spTree>
    <p:extLst>
      <p:ext uri="{BB962C8B-B14F-4D97-AF65-F5344CB8AC3E}">
        <p14:creationId xmlns:p14="http://schemas.microsoft.com/office/powerpoint/2010/main" val="3336804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44269" y="408792"/>
            <a:ext cx="10515600" cy="1038988"/>
          </a:xfrm>
        </p:spPr>
        <p:txBody>
          <a:bodyPr/>
          <a:lstStyle/>
          <a:p>
            <a:pPr algn="ctr"/>
            <a:r>
              <a:rPr lang="en-US"/>
              <a:t>PLL FM </a:t>
            </a:r>
            <a:r>
              <a:rPr lang="en-US" dirty="0"/>
              <a:t>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5513"/>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92657"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23165"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6" y="2565384"/>
            <a:ext cx="4437944" cy="923330"/>
          </a:xfrm>
          <a:prstGeom prst="rect">
            <a:avLst/>
          </a:prstGeom>
          <a:noFill/>
        </p:spPr>
        <p:txBody>
          <a:bodyPr wrap="square" rtlCol="0">
            <a:spAutoFit/>
          </a:bodyPr>
          <a:lstStyle/>
          <a:p>
            <a:pPr marL="342900" indent="-342900">
              <a:buFont typeface="+mj-lt"/>
              <a:buAutoNum type="arabicPeriod"/>
            </a:pPr>
            <a:r>
              <a:rPr lang="en-US" dirty="0"/>
              <a:t>With no input, out is about 1360Hz</a:t>
            </a:r>
          </a:p>
          <a:p>
            <a:pPr marL="342900" indent="-342900">
              <a:buFont typeface="+mj-lt"/>
              <a:buAutoNum type="arabicPeriod"/>
            </a:pPr>
            <a:r>
              <a:rPr lang="en-US" dirty="0"/>
              <a:t>For input, set function generator to 1V</a:t>
            </a:r>
            <a:r>
              <a:rPr lang="en-US" baseline="-25000" dirty="0"/>
              <a:t>pp</a:t>
            </a:r>
            <a:r>
              <a:rPr lang="en-US" dirty="0"/>
              <a:t> and connect to previous 565</a:t>
            </a:r>
            <a:endParaRPr lang="en-US" baseline="-25000" dirty="0"/>
          </a:p>
        </p:txBody>
      </p:sp>
    </p:spTree>
    <p:extLst>
      <p:ext uri="{BB962C8B-B14F-4D97-AF65-F5344CB8AC3E}">
        <p14:creationId xmlns:p14="http://schemas.microsoft.com/office/powerpoint/2010/main" val="850320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275795"/>
            <a:ext cx="10515600" cy="869909"/>
          </a:xfrm>
        </p:spPr>
        <p:txBody>
          <a:bodyPr/>
          <a:lstStyle/>
          <a:p>
            <a:pPr algn="ctr"/>
            <a:r>
              <a:rPr lang="en-US"/>
              <a:t>Misc-1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74</a:t>
            </a:fld>
            <a:endParaRPr lang="en-US"/>
          </a:p>
        </p:txBody>
      </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2856050" y="1516339"/>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𝑉</m:t>
                        </m:r>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oMath>
                </a14:m>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𝑉</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r>
                      <a:rPr lang="en-US" sz="1800" b="0" i="1" smtClean="0">
                        <a:latin typeface="Cambria Math" panose="02040503050406030204" pitchFamily="18" charset="0"/>
                      </a:rPr>
                      <m:t>𝐶</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oMath>
                </a14:m>
                <a:r>
                  <a:rPr lang="en-US" sz="180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oMath>
                </a14:m>
                <a:r>
                  <a:rPr lang="en-US" sz="1800"/>
                  <a:t>, </a:t>
                </a:r>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e>
                      <m:sup>
                        <m:r>
                          <a:rPr lang="en-US" sz="1800" b="0" i="1" smtClean="0">
                            <a:latin typeface="Cambria Math" panose="02040503050406030204" pitchFamily="18" charset="0"/>
                          </a:rPr>
                          <m:t>′</m:t>
                        </m:r>
                      </m:sup>
                    </m:sSup>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=0</m:t>
                    </m:r>
                  </m:oMath>
                </a14:m>
                <a:endParaRPr lang="en-US" sz="180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𝑟</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𝐿</m:t>
                        </m:r>
                      </m:sub>
                    </m:sSub>
                  </m:oMath>
                </a14:m>
                <a:endParaRPr lang="en-US" sz="1800"/>
              </a:p>
              <a:p>
                <a:pPr>
                  <a:spcBef>
                    <a:spcPts val="400"/>
                  </a:spcBef>
                </a:pPr>
                <a:endParaRPr lang="en-US" sz="180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2856050" y="1516339"/>
                <a:ext cx="4984871" cy="5015222"/>
              </a:xfrm>
              <a:prstGeom prst="rect">
                <a:avLst/>
              </a:prstGeom>
              <a:blipFill>
                <a:blip r:embed="rId2"/>
                <a:stretch>
                  <a:fillRect l="-101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714FD22-9ECE-4E4C-87F9-B18B69E65C4F}"/>
              </a:ext>
            </a:extLst>
          </p:cNvPr>
          <p:cNvGrpSpPr/>
          <p:nvPr/>
        </p:nvGrpSpPr>
        <p:grpSpPr>
          <a:xfrm>
            <a:off x="220805" y="1556577"/>
            <a:ext cx="2009482" cy="1246093"/>
            <a:chOff x="8583702" y="2106883"/>
            <a:chExt cx="2009482" cy="1246093"/>
          </a:xfrm>
        </p:grpSpPr>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9745764" y="2106883"/>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9743416" y="2653180"/>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9743416" y="3200576"/>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9432037" y="2327973"/>
              <a:ext cx="361741" cy="307777"/>
            </a:xfrm>
            <a:prstGeom prst="rect">
              <a:avLst/>
            </a:prstGeom>
            <a:noFill/>
          </p:spPr>
          <p:txBody>
            <a:bodyPr wrap="square" rtlCol="0">
              <a:spAutoFit/>
            </a:bodyPr>
            <a:lstStyle/>
            <a:p>
              <a:r>
                <a:rPr lang="en-US" sz="1400"/>
                <a:t>C</a:t>
              </a:r>
              <a:r>
                <a:rPr lang="en-US" sz="1400" baseline="-2500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9432037" y="2851924"/>
              <a:ext cx="361741" cy="307777"/>
            </a:xfrm>
            <a:prstGeom prst="rect">
              <a:avLst/>
            </a:prstGeom>
            <a:noFill/>
          </p:spPr>
          <p:txBody>
            <a:bodyPr wrap="square" rtlCol="0">
              <a:spAutoFit/>
            </a:bodyPr>
            <a:lstStyle/>
            <a:p>
              <a:r>
                <a:rPr lang="en-US" sz="1400"/>
                <a:t>C</a:t>
              </a:r>
              <a:r>
                <a:rPr lang="en-US" sz="1400" baseline="-25000"/>
                <a:t>2</a:t>
              </a:r>
            </a:p>
          </p:txBody>
        </p:sp>
        <p:sp>
          <p:nvSpPr>
            <p:cNvPr id="75" name="TextBox 74">
              <a:extLst>
                <a:ext uri="{FF2B5EF4-FFF2-40B4-BE49-F238E27FC236}">
                  <a16:creationId xmlns:a16="http://schemas.microsoft.com/office/drawing/2014/main" id="{AC8DC49A-BC54-AC4B-A485-6AC1D914EEB5}"/>
                </a:ext>
              </a:extLst>
            </p:cNvPr>
            <p:cNvSpPr txBox="1"/>
            <p:nvPr/>
          </p:nvSpPr>
          <p:spPr>
            <a:xfrm>
              <a:off x="10231443" y="2878137"/>
              <a:ext cx="361741" cy="307777"/>
            </a:xfrm>
            <a:prstGeom prst="rect">
              <a:avLst/>
            </a:prstGeom>
            <a:noFill/>
          </p:spPr>
          <p:txBody>
            <a:bodyPr wrap="square" rtlCol="0">
              <a:spAutoFit/>
            </a:bodyPr>
            <a:lstStyle/>
            <a:p>
              <a:r>
                <a:rPr lang="en-US" sz="1400"/>
                <a:t>V</a:t>
              </a:r>
              <a:endParaRPr lang="en-US" sz="1400" baseline="-2500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9699958" y="2156252"/>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9699766" y="2723225"/>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3" name="Group 206">
              <a:extLst>
                <a:ext uri="{FF2B5EF4-FFF2-40B4-BE49-F238E27FC236}">
                  <a16:creationId xmlns:a16="http://schemas.microsoft.com/office/drawing/2014/main" id="{6F730AA1-D999-A443-81CC-77F30A1BEC61}"/>
                </a:ext>
              </a:extLst>
            </p:cNvPr>
            <p:cNvGrpSpPr>
              <a:grpSpLocks/>
            </p:cNvGrpSpPr>
            <p:nvPr/>
          </p:nvGrpSpPr>
          <p:grpSpPr bwMode="auto">
            <a:xfrm>
              <a:off x="8995317" y="2294088"/>
              <a:ext cx="304800" cy="762000"/>
              <a:chOff x="4224" y="2400"/>
              <a:chExt cx="192" cy="480"/>
            </a:xfrm>
          </p:grpSpPr>
          <p:sp>
            <p:nvSpPr>
              <p:cNvPr id="234" name="Oval 20">
                <a:extLst>
                  <a:ext uri="{FF2B5EF4-FFF2-40B4-BE49-F238E27FC236}">
                    <a16:creationId xmlns:a16="http://schemas.microsoft.com/office/drawing/2014/main" id="{6B1C9473-AE25-FF4D-BAB3-C847B77ABCC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35" name="Line 21">
                <a:extLst>
                  <a:ext uri="{FF2B5EF4-FFF2-40B4-BE49-F238E27FC236}">
                    <a16:creationId xmlns:a16="http://schemas.microsoft.com/office/drawing/2014/main" id="{0C9756CB-C443-F947-ABB9-3F9C5C22D193}"/>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22">
                <a:extLst>
                  <a:ext uri="{FF2B5EF4-FFF2-40B4-BE49-F238E27FC236}">
                    <a16:creationId xmlns:a16="http://schemas.microsoft.com/office/drawing/2014/main" id="{D8E09B94-5E1F-654A-A863-ABB09464EA19}"/>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23">
                <a:extLst>
                  <a:ext uri="{FF2B5EF4-FFF2-40B4-BE49-F238E27FC236}">
                    <a16:creationId xmlns:a16="http://schemas.microsoft.com/office/drawing/2014/main" id="{68363B88-1DD5-BD4A-96D6-D463C095C1A0}"/>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24">
                <a:extLst>
                  <a:ext uri="{FF2B5EF4-FFF2-40B4-BE49-F238E27FC236}">
                    <a16:creationId xmlns:a16="http://schemas.microsoft.com/office/drawing/2014/main" id="{28B4E043-55F8-B044-95F8-A6452DA72D46}"/>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25">
                <a:extLst>
                  <a:ext uri="{FF2B5EF4-FFF2-40B4-BE49-F238E27FC236}">
                    <a16:creationId xmlns:a16="http://schemas.microsoft.com/office/drawing/2014/main" id="{A00EF38D-091E-A64D-BA29-2F578814B2B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0" name="TextBox 239">
              <a:extLst>
                <a:ext uri="{FF2B5EF4-FFF2-40B4-BE49-F238E27FC236}">
                  <a16:creationId xmlns:a16="http://schemas.microsoft.com/office/drawing/2014/main" id="{4B34D152-7E24-BE4D-A534-B15CC13CA41C}"/>
                </a:ext>
              </a:extLst>
            </p:cNvPr>
            <p:cNvSpPr txBox="1"/>
            <p:nvPr/>
          </p:nvSpPr>
          <p:spPr>
            <a:xfrm>
              <a:off x="8583702" y="2520714"/>
              <a:ext cx="361741" cy="307777"/>
            </a:xfrm>
            <a:prstGeom prst="rect">
              <a:avLst/>
            </a:prstGeom>
            <a:noFill/>
          </p:spPr>
          <p:txBody>
            <a:bodyPr wrap="square" rtlCol="0">
              <a:spAutoFit/>
            </a:bodyPr>
            <a:lstStyle/>
            <a:p>
              <a:r>
                <a:rPr lang="en-US" sz="1400"/>
                <a:t>V</a:t>
              </a:r>
              <a:r>
                <a:rPr lang="en-US" sz="1400" baseline="-25000"/>
                <a:t>i</a:t>
              </a:r>
            </a:p>
          </p:txBody>
        </p:sp>
        <p:cxnSp>
          <p:nvCxnSpPr>
            <p:cNvPr id="241" name="Straight Connector 240">
              <a:extLst>
                <a:ext uri="{FF2B5EF4-FFF2-40B4-BE49-F238E27FC236}">
                  <a16:creationId xmlns:a16="http://schemas.microsoft.com/office/drawing/2014/main" id="{9FF84EAD-22C9-6F4D-ABA6-18EEA577E4E0}"/>
                </a:ext>
              </a:extLst>
            </p:cNvPr>
            <p:cNvCxnSpPr>
              <a:cxnSpLocks/>
            </p:cNvCxnSpPr>
            <p:nvPr/>
          </p:nvCxnSpPr>
          <p:spPr>
            <a:xfrm>
              <a:off x="9145021" y="2172165"/>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8CF42BD-BB7F-174D-A392-63ED2CDAABA1}"/>
                </a:ext>
              </a:extLst>
            </p:cNvPr>
            <p:cNvCxnSpPr>
              <a:cxnSpLocks/>
            </p:cNvCxnSpPr>
            <p:nvPr/>
          </p:nvCxnSpPr>
          <p:spPr>
            <a:xfrm>
              <a:off x="9167251" y="3275000"/>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A3B26CE-1FEA-934D-B3AF-1347F52F9000}"/>
                </a:ext>
              </a:extLst>
            </p:cNvPr>
            <p:cNvCxnSpPr>
              <a:cxnSpLocks/>
            </p:cNvCxnSpPr>
            <p:nvPr/>
          </p:nvCxnSpPr>
          <p:spPr>
            <a:xfrm>
              <a:off x="9833137" y="273667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F3E9698-ACC8-A640-862E-4DA37B53A422}"/>
                </a:ext>
              </a:extLst>
            </p:cNvPr>
            <p:cNvCxnSpPr>
              <a:cxnSpLocks/>
            </p:cNvCxnSpPr>
            <p:nvPr/>
          </p:nvCxnSpPr>
          <p:spPr>
            <a:xfrm>
              <a:off x="9837620" y="3265588"/>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1" name="Group 13">
              <a:extLst>
                <a:ext uri="{FF2B5EF4-FFF2-40B4-BE49-F238E27FC236}">
                  <a16:creationId xmlns:a16="http://schemas.microsoft.com/office/drawing/2014/main" id="{530D8DE2-7F12-9B41-BF8C-AC34FC75BE3E}"/>
                </a:ext>
              </a:extLst>
            </p:cNvPr>
            <p:cNvGrpSpPr>
              <a:grpSpLocks noChangeAspect="1"/>
            </p:cNvGrpSpPr>
            <p:nvPr/>
          </p:nvGrpSpPr>
          <p:grpSpPr bwMode="auto">
            <a:xfrm>
              <a:off x="10220892" y="2662693"/>
              <a:ext cx="152400" cy="152400"/>
              <a:chOff x="1344" y="2064"/>
              <a:chExt cx="192" cy="192"/>
            </a:xfrm>
          </p:grpSpPr>
          <p:sp>
            <p:nvSpPr>
              <p:cNvPr id="352" name="Oval 14">
                <a:extLst>
                  <a:ext uri="{FF2B5EF4-FFF2-40B4-BE49-F238E27FC236}">
                    <a16:creationId xmlns:a16="http://schemas.microsoft.com/office/drawing/2014/main" id="{DEA1A9EC-5A3B-AF43-A887-39C94F753AC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3" name="Rectangle 15">
                <a:extLst>
                  <a:ext uri="{FF2B5EF4-FFF2-40B4-BE49-F238E27FC236}">
                    <a16:creationId xmlns:a16="http://schemas.microsoft.com/office/drawing/2014/main" id="{8057098B-6969-2D46-B30E-160792AAAE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4" name="Group 13">
              <a:extLst>
                <a:ext uri="{FF2B5EF4-FFF2-40B4-BE49-F238E27FC236}">
                  <a16:creationId xmlns:a16="http://schemas.microsoft.com/office/drawing/2014/main" id="{7169E381-113A-944D-8944-1A0463B9BA8D}"/>
                </a:ext>
              </a:extLst>
            </p:cNvPr>
            <p:cNvGrpSpPr>
              <a:grpSpLocks noChangeAspect="1"/>
            </p:cNvGrpSpPr>
            <p:nvPr/>
          </p:nvGrpSpPr>
          <p:grpSpPr bwMode="auto">
            <a:xfrm>
              <a:off x="10238822" y="3191609"/>
              <a:ext cx="152400" cy="152400"/>
              <a:chOff x="1344" y="2064"/>
              <a:chExt cx="192" cy="192"/>
            </a:xfrm>
          </p:grpSpPr>
          <p:sp>
            <p:nvSpPr>
              <p:cNvPr id="355" name="Oval 14">
                <a:extLst>
                  <a:ext uri="{FF2B5EF4-FFF2-40B4-BE49-F238E27FC236}">
                    <a16:creationId xmlns:a16="http://schemas.microsoft.com/office/drawing/2014/main" id="{B5126350-6B37-2A4C-A277-CE9660E2CF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07EE13E1-A0B6-104F-964F-9550615DEE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7" name="Straight Connector 356">
              <a:extLst>
                <a:ext uri="{FF2B5EF4-FFF2-40B4-BE49-F238E27FC236}">
                  <a16:creationId xmlns:a16="http://schemas.microsoft.com/office/drawing/2014/main" id="{7CFE80D5-57D4-0245-8446-BF79DAAD069C}"/>
                </a:ext>
              </a:extLst>
            </p:cNvPr>
            <p:cNvCxnSpPr>
              <a:cxnSpLocks/>
            </p:cNvCxnSpPr>
            <p:nvPr/>
          </p:nvCxnSpPr>
          <p:spPr>
            <a:xfrm>
              <a:off x="9151388" y="2158718"/>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385713-A76D-AE4D-A7DE-B8906F6EA819}"/>
                </a:ext>
              </a:extLst>
            </p:cNvPr>
            <p:cNvCxnSpPr>
              <a:cxnSpLocks/>
            </p:cNvCxnSpPr>
            <p:nvPr/>
          </p:nvCxnSpPr>
          <p:spPr>
            <a:xfrm>
              <a:off x="9155871" y="2916233"/>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8EF44E7-1D56-CE4E-99E8-56AAEFDD784E}"/>
              </a:ext>
            </a:extLst>
          </p:cNvPr>
          <p:cNvGrpSpPr/>
          <p:nvPr/>
        </p:nvGrpSpPr>
        <p:grpSpPr>
          <a:xfrm>
            <a:off x="242046" y="3090070"/>
            <a:ext cx="1701511" cy="1184326"/>
            <a:chOff x="7562025" y="2070714"/>
            <a:chExt cx="1701511" cy="1184326"/>
          </a:xfrm>
        </p:grpSpPr>
        <p:cxnSp>
          <p:nvCxnSpPr>
            <p:cNvPr id="190" name="Straight Arrow Connector 189">
              <a:extLst>
                <a:ext uri="{FF2B5EF4-FFF2-40B4-BE49-F238E27FC236}">
                  <a16:creationId xmlns:a16="http://schemas.microsoft.com/office/drawing/2014/main" id="{B940CB39-8FB5-2F47-9C00-D4548B1973C9}"/>
                </a:ext>
              </a:extLst>
            </p:cNvPr>
            <p:cNvCxnSpPr>
              <a:cxnSpLocks/>
            </p:cNvCxnSpPr>
            <p:nvPr/>
          </p:nvCxnSpPr>
          <p:spPr>
            <a:xfrm flipV="1">
              <a:off x="8084867" y="2371957"/>
              <a:ext cx="5011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B28981CB-4F99-094D-886F-DA472FEC0AC3}"/>
                </a:ext>
              </a:extLst>
            </p:cNvPr>
            <p:cNvSpPr txBox="1"/>
            <p:nvPr/>
          </p:nvSpPr>
          <p:spPr>
            <a:xfrm>
              <a:off x="8196378" y="2070714"/>
              <a:ext cx="432586" cy="307777"/>
            </a:xfrm>
            <a:prstGeom prst="rect">
              <a:avLst/>
            </a:prstGeom>
            <a:noFill/>
          </p:spPr>
          <p:txBody>
            <a:bodyPr wrap="square" rtlCol="0">
              <a:spAutoFit/>
            </a:bodyPr>
            <a:lstStyle/>
            <a:p>
              <a:r>
                <a:rPr lang="en-US" sz="1400" err="1"/>
                <a:t>i</a:t>
              </a:r>
              <a:endParaRPr lang="en-US" sz="1400" baseline="-25000"/>
            </a:p>
          </p:txBody>
        </p:sp>
        <p:cxnSp>
          <p:nvCxnSpPr>
            <p:cNvPr id="203" name="Straight Connector 202">
              <a:extLst>
                <a:ext uri="{FF2B5EF4-FFF2-40B4-BE49-F238E27FC236}">
                  <a16:creationId xmlns:a16="http://schemas.microsoft.com/office/drawing/2014/main" id="{A705D68A-42BE-FA4A-976A-301CBE2A6D09}"/>
                </a:ext>
              </a:extLst>
            </p:cNvPr>
            <p:cNvCxnSpPr>
              <a:cxnSpLocks/>
            </p:cNvCxnSpPr>
            <p:nvPr/>
          </p:nvCxnSpPr>
          <p:spPr>
            <a:xfrm>
              <a:off x="8007418" y="2506858"/>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0" name="Group 346">
              <a:extLst>
                <a:ext uri="{FF2B5EF4-FFF2-40B4-BE49-F238E27FC236}">
                  <a16:creationId xmlns:a16="http://schemas.microsoft.com/office/drawing/2014/main" id="{D9275CA1-1E46-7A46-82C2-4519BFF09A2D}"/>
                </a:ext>
              </a:extLst>
            </p:cNvPr>
            <p:cNvGrpSpPr>
              <a:grpSpLocks/>
            </p:cNvGrpSpPr>
            <p:nvPr/>
          </p:nvGrpSpPr>
          <p:grpSpPr bwMode="auto">
            <a:xfrm>
              <a:off x="7911574" y="2499512"/>
              <a:ext cx="191688" cy="750848"/>
              <a:chOff x="5012" y="1930"/>
              <a:chExt cx="346" cy="576"/>
            </a:xfrm>
          </p:grpSpPr>
          <p:grpSp>
            <p:nvGrpSpPr>
              <p:cNvPr id="361" name="Group 135">
                <a:extLst>
                  <a:ext uri="{FF2B5EF4-FFF2-40B4-BE49-F238E27FC236}">
                    <a16:creationId xmlns:a16="http://schemas.microsoft.com/office/drawing/2014/main" id="{94CA0D13-30F0-D246-832E-7F23F367C180}"/>
                  </a:ext>
                </a:extLst>
              </p:cNvPr>
              <p:cNvGrpSpPr>
                <a:grpSpLocks/>
              </p:cNvGrpSpPr>
              <p:nvPr/>
            </p:nvGrpSpPr>
            <p:grpSpPr bwMode="auto">
              <a:xfrm>
                <a:off x="5012" y="1930"/>
                <a:ext cx="346" cy="576"/>
                <a:chOff x="2707" y="2736"/>
                <a:chExt cx="346" cy="576"/>
              </a:xfrm>
            </p:grpSpPr>
            <p:sp>
              <p:nvSpPr>
                <p:cNvPr id="363" name="Line 136">
                  <a:extLst>
                    <a:ext uri="{FF2B5EF4-FFF2-40B4-BE49-F238E27FC236}">
                      <a16:creationId xmlns:a16="http://schemas.microsoft.com/office/drawing/2014/main" id="{4717E113-6410-6D44-A44B-79395A1831E3}"/>
                    </a:ext>
                  </a:extLst>
                </p:cNvPr>
                <p:cNvSpPr>
                  <a:spLocks noChangeShapeType="1"/>
                </p:cNvSpPr>
                <p:nvPr/>
              </p:nvSpPr>
              <p:spPr bwMode="auto">
                <a:xfrm>
                  <a:off x="2707" y="296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137">
                  <a:extLst>
                    <a:ext uri="{FF2B5EF4-FFF2-40B4-BE49-F238E27FC236}">
                      <a16:creationId xmlns:a16="http://schemas.microsoft.com/office/drawing/2014/main" id="{1454EEA3-3543-DC45-A5AD-E5C48AF231EC}"/>
                    </a:ext>
                  </a:extLst>
                </p:cNvPr>
                <p:cNvSpPr>
                  <a:spLocks noChangeShapeType="1"/>
                </p:cNvSpPr>
                <p:nvPr/>
              </p:nvSpPr>
              <p:spPr bwMode="auto">
                <a:xfrm>
                  <a:off x="2880" y="273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138">
                  <a:extLst>
                    <a:ext uri="{FF2B5EF4-FFF2-40B4-BE49-F238E27FC236}">
                      <a16:creationId xmlns:a16="http://schemas.microsoft.com/office/drawing/2014/main" id="{B53FED99-53D5-664C-AA26-48EAA0503461}"/>
                    </a:ext>
                  </a:extLst>
                </p:cNvPr>
                <p:cNvSpPr>
                  <a:spLocks noChangeShapeType="1"/>
                </p:cNvSpPr>
                <p:nvPr/>
              </p:nvSpPr>
              <p:spPr bwMode="auto">
                <a:xfrm>
                  <a:off x="2880" y="30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Line 139">
                  <a:extLst>
                    <a:ext uri="{FF2B5EF4-FFF2-40B4-BE49-F238E27FC236}">
                      <a16:creationId xmlns:a16="http://schemas.microsoft.com/office/drawing/2014/main" id="{7E1FD774-397D-5545-BC24-DF27D2E34E26}"/>
                    </a:ext>
                  </a:extLst>
                </p:cNvPr>
                <p:cNvSpPr>
                  <a:spLocks noChangeShapeType="1"/>
                </p:cNvSpPr>
                <p:nvPr/>
              </p:nvSpPr>
              <p:spPr bwMode="auto">
                <a:xfrm>
                  <a:off x="2707" y="3024"/>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2" name="Freeform 345">
                <a:extLst>
                  <a:ext uri="{FF2B5EF4-FFF2-40B4-BE49-F238E27FC236}">
                    <a16:creationId xmlns:a16="http://schemas.microsoft.com/office/drawing/2014/main" id="{4E19CB67-DB73-7245-B95F-1494E3D42F6D}"/>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67" name="TextBox 366">
              <a:extLst>
                <a:ext uri="{FF2B5EF4-FFF2-40B4-BE49-F238E27FC236}">
                  <a16:creationId xmlns:a16="http://schemas.microsoft.com/office/drawing/2014/main" id="{B291A2A9-34AF-744A-8BED-02CCBEDA9507}"/>
                </a:ext>
              </a:extLst>
            </p:cNvPr>
            <p:cNvSpPr txBox="1"/>
            <p:nvPr/>
          </p:nvSpPr>
          <p:spPr>
            <a:xfrm>
              <a:off x="7562025" y="2699409"/>
              <a:ext cx="444980" cy="307777"/>
            </a:xfrm>
            <a:prstGeom prst="rect">
              <a:avLst/>
            </a:prstGeom>
            <a:noFill/>
          </p:spPr>
          <p:txBody>
            <a:bodyPr wrap="square" rtlCol="0">
              <a:spAutoFit/>
            </a:bodyPr>
            <a:lstStyle/>
            <a:p>
              <a:r>
                <a:rPr lang="en-US" sz="1400"/>
                <a:t>C</a:t>
              </a:r>
            </a:p>
          </p:txBody>
        </p:sp>
        <p:sp>
          <p:nvSpPr>
            <p:cNvPr id="368" name="Freeform 12">
              <a:extLst>
                <a:ext uri="{FF2B5EF4-FFF2-40B4-BE49-F238E27FC236}">
                  <a16:creationId xmlns:a16="http://schemas.microsoft.com/office/drawing/2014/main" id="{94B70A9A-8DD7-354B-A3C0-421DD7FE961C}"/>
                </a:ext>
              </a:extLst>
            </p:cNvPr>
            <p:cNvSpPr>
              <a:spLocks noChangeAspect="1"/>
            </p:cNvSpPr>
            <p:nvPr/>
          </p:nvSpPr>
          <p:spPr bwMode="auto">
            <a:xfrm>
              <a:off x="8566535" y="2506858"/>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9" name="TextBox 368">
              <a:extLst>
                <a:ext uri="{FF2B5EF4-FFF2-40B4-BE49-F238E27FC236}">
                  <a16:creationId xmlns:a16="http://schemas.microsoft.com/office/drawing/2014/main" id="{91843ED8-9A5E-2149-A182-EBAC8034DE71}"/>
                </a:ext>
              </a:extLst>
            </p:cNvPr>
            <p:cNvSpPr txBox="1"/>
            <p:nvPr/>
          </p:nvSpPr>
          <p:spPr>
            <a:xfrm>
              <a:off x="8326165" y="2697002"/>
              <a:ext cx="379163" cy="382920"/>
            </a:xfrm>
            <a:prstGeom prst="rect">
              <a:avLst/>
            </a:prstGeom>
            <a:noFill/>
          </p:spPr>
          <p:txBody>
            <a:bodyPr wrap="square" rtlCol="0">
              <a:spAutoFit/>
            </a:bodyPr>
            <a:lstStyle/>
            <a:p>
              <a:r>
                <a:rPr lang="en-US" sz="1400"/>
                <a:t>R</a:t>
              </a:r>
              <a:endParaRPr lang="en-US" sz="1400" baseline="-25000"/>
            </a:p>
          </p:txBody>
        </p:sp>
        <p:cxnSp>
          <p:nvCxnSpPr>
            <p:cNvPr id="370" name="Straight Connector 369">
              <a:extLst>
                <a:ext uri="{FF2B5EF4-FFF2-40B4-BE49-F238E27FC236}">
                  <a16:creationId xmlns:a16="http://schemas.microsoft.com/office/drawing/2014/main" id="{F7295CAF-5562-1544-8BD5-F7CF6D78A253}"/>
                </a:ext>
              </a:extLst>
            </p:cNvPr>
            <p:cNvCxnSpPr>
              <a:cxnSpLocks/>
            </p:cNvCxnSpPr>
            <p:nvPr/>
          </p:nvCxnSpPr>
          <p:spPr>
            <a:xfrm>
              <a:off x="7999751" y="3236913"/>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BFC2840-BF7F-3F48-9967-8F9DA998E75F}"/>
                </a:ext>
              </a:extLst>
            </p:cNvPr>
            <p:cNvCxnSpPr>
              <a:cxnSpLocks/>
            </p:cNvCxnSpPr>
            <p:nvPr/>
          </p:nvCxnSpPr>
          <p:spPr>
            <a:xfrm>
              <a:off x="8638371" y="3072160"/>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218458C1-B99A-4245-8CF9-AB6CDD665EC5}"/>
                </a:ext>
              </a:extLst>
            </p:cNvPr>
            <p:cNvSpPr txBox="1"/>
            <p:nvPr/>
          </p:nvSpPr>
          <p:spPr>
            <a:xfrm>
              <a:off x="8901795" y="2696817"/>
              <a:ext cx="361741" cy="307777"/>
            </a:xfrm>
            <a:prstGeom prst="rect">
              <a:avLst/>
            </a:prstGeom>
            <a:noFill/>
          </p:spPr>
          <p:txBody>
            <a:bodyPr wrap="square" rtlCol="0">
              <a:spAutoFit/>
            </a:bodyPr>
            <a:lstStyle/>
            <a:p>
              <a:r>
                <a:rPr lang="en-US" sz="1400"/>
                <a:t>V</a:t>
              </a:r>
              <a:endParaRPr lang="en-US" sz="1400" baseline="-25000"/>
            </a:p>
          </p:txBody>
        </p:sp>
        <p:cxnSp>
          <p:nvCxnSpPr>
            <p:cNvPr id="373" name="Straight Arrow Connector 372">
              <a:extLst>
                <a:ext uri="{FF2B5EF4-FFF2-40B4-BE49-F238E27FC236}">
                  <a16:creationId xmlns:a16="http://schemas.microsoft.com/office/drawing/2014/main" id="{C73A3DA8-C73D-9D46-8478-6AC33C17FD4A}"/>
                </a:ext>
              </a:extLst>
            </p:cNvPr>
            <p:cNvCxnSpPr>
              <a:cxnSpLocks/>
            </p:cNvCxnSpPr>
            <p:nvPr/>
          </p:nvCxnSpPr>
          <p:spPr>
            <a:xfrm flipH="1">
              <a:off x="8668285" y="2504867"/>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4DEFCFB-8079-ED48-9642-2213BC56E0B9}"/>
                </a:ext>
              </a:extLst>
            </p:cNvPr>
            <p:cNvCxnSpPr>
              <a:cxnSpLocks/>
            </p:cNvCxnSpPr>
            <p:nvPr/>
          </p:nvCxnSpPr>
          <p:spPr>
            <a:xfrm flipH="1">
              <a:off x="8686215" y="3235488"/>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C67F304-21B2-C74A-BE65-6E16A2A110B8}"/>
              </a:ext>
            </a:extLst>
          </p:cNvPr>
          <p:cNvGrpSpPr/>
          <p:nvPr/>
        </p:nvGrpSpPr>
        <p:grpSpPr>
          <a:xfrm>
            <a:off x="139556" y="4980610"/>
            <a:ext cx="2488623" cy="1044554"/>
            <a:chOff x="139556" y="4980610"/>
            <a:chExt cx="2488623" cy="1044554"/>
          </a:xfrm>
        </p:grpSpPr>
        <p:sp>
          <p:nvSpPr>
            <p:cNvPr id="127" name="TextBox 126">
              <a:extLst>
                <a:ext uri="{FF2B5EF4-FFF2-40B4-BE49-F238E27FC236}">
                  <a16:creationId xmlns:a16="http://schemas.microsoft.com/office/drawing/2014/main" id="{C43390CB-680C-B54C-9747-7F8015050B35}"/>
                </a:ext>
              </a:extLst>
            </p:cNvPr>
            <p:cNvSpPr txBox="1"/>
            <p:nvPr/>
          </p:nvSpPr>
          <p:spPr>
            <a:xfrm>
              <a:off x="139556" y="5441163"/>
              <a:ext cx="379163" cy="338554"/>
            </a:xfrm>
            <a:prstGeom prst="rect">
              <a:avLst/>
            </a:prstGeom>
            <a:noFill/>
          </p:spPr>
          <p:txBody>
            <a:bodyPr wrap="square" rtlCol="0">
              <a:spAutoFit/>
            </a:bodyPr>
            <a:lstStyle/>
            <a:p>
              <a:r>
                <a:rPr lang="en-US" sz="1600"/>
                <a:t>i</a:t>
              </a:r>
              <a:r>
                <a:rPr lang="en-US" sz="1600" baseline="-25000"/>
                <a:t>s</a:t>
              </a:r>
            </a:p>
          </p:txBody>
        </p:sp>
        <p:sp>
          <p:nvSpPr>
            <p:cNvPr id="133" name="Freeform 12">
              <a:extLst>
                <a:ext uri="{FF2B5EF4-FFF2-40B4-BE49-F238E27FC236}">
                  <a16:creationId xmlns:a16="http://schemas.microsoft.com/office/drawing/2014/main" id="{CF7B3F93-264A-FA4B-9A9F-A406346B03E1}"/>
                </a:ext>
              </a:extLst>
            </p:cNvPr>
            <p:cNvSpPr>
              <a:spLocks noChangeAspect="1"/>
            </p:cNvSpPr>
            <p:nvPr/>
          </p:nvSpPr>
          <p:spPr bwMode="auto">
            <a:xfrm>
              <a:off x="2099423" y="5330072"/>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34" name="TextBox 133">
              <a:extLst>
                <a:ext uri="{FF2B5EF4-FFF2-40B4-BE49-F238E27FC236}">
                  <a16:creationId xmlns:a16="http://schemas.microsoft.com/office/drawing/2014/main" id="{51F9E130-61EA-F444-8265-0C72D28C6ED3}"/>
                </a:ext>
              </a:extLst>
            </p:cNvPr>
            <p:cNvSpPr txBox="1"/>
            <p:nvPr/>
          </p:nvSpPr>
          <p:spPr>
            <a:xfrm>
              <a:off x="2249016" y="5533663"/>
              <a:ext cx="379163" cy="382920"/>
            </a:xfrm>
            <a:prstGeom prst="rect">
              <a:avLst/>
            </a:prstGeom>
            <a:noFill/>
          </p:spPr>
          <p:txBody>
            <a:bodyPr wrap="square" rtlCol="0">
              <a:spAutoFit/>
            </a:bodyPr>
            <a:lstStyle/>
            <a:p>
              <a:r>
                <a:rPr lang="en-US" sz="1400"/>
                <a:t>R</a:t>
              </a:r>
              <a:endParaRPr lang="en-US" sz="1400" baseline="-25000"/>
            </a:p>
          </p:txBody>
        </p:sp>
        <p:cxnSp>
          <p:nvCxnSpPr>
            <p:cNvPr id="135" name="Straight Connector 134">
              <a:extLst>
                <a:ext uri="{FF2B5EF4-FFF2-40B4-BE49-F238E27FC236}">
                  <a16:creationId xmlns:a16="http://schemas.microsoft.com/office/drawing/2014/main" id="{CED42619-EB90-E143-9A33-2867829B7C82}"/>
                </a:ext>
              </a:extLst>
            </p:cNvPr>
            <p:cNvCxnSpPr>
              <a:cxnSpLocks/>
            </p:cNvCxnSpPr>
            <p:nvPr/>
          </p:nvCxnSpPr>
          <p:spPr>
            <a:xfrm>
              <a:off x="581881" y="5997628"/>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4760EF4-BB45-7842-94F9-393AE159C657}"/>
                </a:ext>
              </a:extLst>
            </p:cNvPr>
            <p:cNvCxnSpPr>
              <a:cxnSpLocks/>
            </p:cNvCxnSpPr>
            <p:nvPr/>
          </p:nvCxnSpPr>
          <p:spPr>
            <a:xfrm>
              <a:off x="604629" y="4980610"/>
              <a:ext cx="0" cy="3968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206">
              <a:extLst>
                <a:ext uri="{FF2B5EF4-FFF2-40B4-BE49-F238E27FC236}">
                  <a16:creationId xmlns:a16="http://schemas.microsoft.com/office/drawing/2014/main" id="{AE6D2655-27C9-4B4E-997A-D500C9A66E14}"/>
                </a:ext>
              </a:extLst>
            </p:cNvPr>
            <p:cNvGrpSpPr>
              <a:grpSpLocks/>
            </p:cNvGrpSpPr>
            <p:nvPr/>
          </p:nvGrpSpPr>
          <p:grpSpPr bwMode="auto">
            <a:xfrm>
              <a:off x="450737" y="5248932"/>
              <a:ext cx="304800" cy="762000"/>
              <a:chOff x="4224" y="2400"/>
              <a:chExt cx="192" cy="480"/>
            </a:xfrm>
          </p:grpSpPr>
          <p:sp>
            <p:nvSpPr>
              <p:cNvPr id="168" name="Oval 20">
                <a:extLst>
                  <a:ext uri="{FF2B5EF4-FFF2-40B4-BE49-F238E27FC236}">
                    <a16:creationId xmlns:a16="http://schemas.microsoft.com/office/drawing/2014/main" id="{EA0380E5-F59B-884F-884E-999EFAF2148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69" name="Line 21">
                <a:extLst>
                  <a:ext uri="{FF2B5EF4-FFF2-40B4-BE49-F238E27FC236}">
                    <a16:creationId xmlns:a16="http://schemas.microsoft.com/office/drawing/2014/main" id="{AC331899-9A5F-434B-AEE3-491307F2C980}"/>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22">
                <a:extLst>
                  <a:ext uri="{FF2B5EF4-FFF2-40B4-BE49-F238E27FC236}">
                    <a16:creationId xmlns:a16="http://schemas.microsoft.com/office/drawing/2014/main" id="{2B2BEF24-F70B-8446-AD8C-C062DFC49E7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23">
                <a:extLst>
                  <a:ext uri="{FF2B5EF4-FFF2-40B4-BE49-F238E27FC236}">
                    <a16:creationId xmlns:a16="http://schemas.microsoft.com/office/drawing/2014/main" id="{F5A4EC7D-45BF-9D49-8D15-608880BA8F21}"/>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24">
                <a:extLst>
                  <a:ext uri="{FF2B5EF4-FFF2-40B4-BE49-F238E27FC236}">
                    <a16:creationId xmlns:a16="http://schemas.microsoft.com/office/drawing/2014/main" id="{CF8CC4C2-95C0-2645-AE08-4BFC1F8EDAA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25">
                <a:extLst>
                  <a:ext uri="{FF2B5EF4-FFF2-40B4-BE49-F238E27FC236}">
                    <a16:creationId xmlns:a16="http://schemas.microsoft.com/office/drawing/2014/main" id="{8163CC43-EE69-3F46-88F4-49E1616E38F5}"/>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4" name="TextBox 143">
              <a:extLst>
                <a:ext uri="{FF2B5EF4-FFF2-40B4-BE49-F238E27FC236}">
                  <a16:creationId xmlns:a16="http://schemas.microsoft.com/office/drawing/2014/main" id="{65348E1E-2921-8D44-A9D3-0069222116BD}"/>
                </a:ext>
              </a:extLst>
            </p:cNvPr>
            <p:cNvSpPr txBox="1"/>
            <p:nvPr/>
          </p:nvSpPr>
          <p:spPr>
            <a:xfrm>
              <a:off x="1477520" y="5458379"/>
              <a:ext cx="379163" cy="307777"/>
            </a:xfrm>
            <a:prstGeom prst="rect">
              <a:avLst/>
            </a:prstGeom>
            <a:noFill/>
          </p:spPr>
          <p:txBody>
            <a:bodyPr wrap="square" rtlCol="0">
              <a:spAutoFit/>
            </a:bodyPr>
            <a:lstStyle/>
            <a:p>
              <a:r>
                <a:rPr lang="en-US" sz="1400"/>
                <a:t>L</a:t>
              </a:r>
              <a:endParaRPr lang="en-US" sz="1400" baseline="-25000"/>
            </a:p>
          </p:txBody>
        </p:sp>
        <p:grpSp>
          <p:nvGrpSpPr>
            <p:cNvPr id="193" name="Group 338">
              <a:extLst>
                <a:ext uri="{FF2B5EF4-FFF2-40B4-BE49-F238E27FC236}">
                  <a16:creationId xmlns:a16="http://schemas.microsoft.com/office/drawing/2014/main" id="{E489DC93-1DE0-3C46-B8D9-21B7C3E7DA2E}"/>
                </a:ext>
              </a:extLst>
            </p:cNvPr>
            <p:cNvGrpSpPr>
              <a:grpSpLocks/>
            </p:cNvGrpSpPr>
            <p:nvPr/>
          </p:nvGrpSpPr>
          <p:grpSpPr bwMode="auto">
            <a:xfrm>
              <a:off x="1282455" y="5281548"/>
              <a:ext cx="210985" cy="723662"/>
              <a:chOff x="3398" y="1757"/>
              <a:chExt cx="128" cy="528"/>
            </a:xfrm>
          </p:grpSpPr>
          <p:grpSp>
            <p:nvGrpSpPr>
              <p:cNvPr id="261" name="Group 54">
                <a:extLst>
                  <a:ext uri="{FF2B5EF4-FFF2-40B4-BE49-F238E27FC236}">
                    <a16:creationId xmlns:a16="http://schemas.microsoft.com/office/drawing/2014/main" id="{5F55E60A-AABB-3B4F-8923-82DC4BF68C6C}"/>
                  </a:ext>
                </a:extLst>
              </p:cNvPr>
              <p:cNvGrpSpPr>
                <a:grpSpLocks/>
              </p:cNvGrpSpPr>
              <p:nvPr/>
            </p:nvGrpSpPr>
            <p:grpSpPr bwMode="auto">
              <a:xfrm>
                <a:off x="3398" y="1757"/>
                <a:ext cx="128" cy="528"/>
                <a:chOff x="451" y="2160"/>
                <a:chExt cx="298" cy="1233"/>
              </a:xfrm>
            </p:grpSpPr>
            <p:grpSp>
              <p:nvGrpSpPr>
                <p:cNvPr id="263" name="Group 55">
                  <a:extLst>
                    <a:ext uri="{FF2B5EF4-FFF2-40B4-BE49-F238E27FC236}">
                      <a16:creationId xmlns:a16="http://schemas.microsoft.com/office/drawing/2014/main" id="{6E24FC6B-848C-D843-A42E-CB74F6462790}"/>
                    </a:ext>
                  </a:extLst>
                </p:cNvPr>
                <p:cNvGrpSpPr>
                  <a:grpSpLocks/>
                </p:cNvGrpSpPr>
                <p:nvPr/>
              </p:nvGrpSpPr>
              <p:grpSpPr bwMode="auto">
                <a:xfrm>
                  <a:off x="451" y="2621"/>
                  <a:ext cx="230" cy="115"/>
                  <a:chOff x="576" y="2218"/>
                  <a:chExt cx="230" cy="230"/>
                </a:xfrm>
              </p:grpSpPr>
              <p:sp>
                <p:nvSpPr>
                  <p:cNvPr id="282" name="Freeform 56">
                    <a:extLst>
                      <a:ext uri="{FF2B5EF4-FFF2-40B4-BE49-F238E27FC236}">
                        <a16:creationId xmlns:a16="http://schemas.microsoft.com/office/drawing/2014/main" id="{93B6CBBA-5D79-604D-A19E-3283178E364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Freeform 57">
                    <a:extLst>
                      <a:ext uri="{FF2B5EF4-FFF2-40B4-BE49-F238E27FC236}">
                        <a16:creationId xmlns:a16="http://schemas.microsoft.com/office/drawing/2014/main" id="{AA59B517-BB99-F24A-A063-523E98E8E2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4" name="Group 58">
                  <a:extLst>
                    <a:ext uri="{FF2B5EF4-FFF2-40B4-BE49-F238E27FC236}">
                      <a16:creationId xmlns:a16="http://schemas.microsoft.com/office/drawing/2014/main" id="{0BF218E5-83DA-3249-AC9B-8B48AE6B0C43}"/>
                    </a:ext>
                  </a:extLst>
                </p:cNvPr>
                <p:cNvGrpSpPr>
                  <a:grpSpLocks/>
                </p:cNvGrpSpPr>
                <p:nvPr/>
              </p:nvGrpSpPr>
              <p:grpSpPr bwMode="auto">
                <a:xfrm>
                  <a:off x="451" y="2448"/>
                  <a:ext cx="230" cy="115"/>
                  <a:chOff x="576" y="2218"/>
                  <a:chExt cx="230" cy="230"/>
                </a:xfrm>
              </p:grpSpPr>
              <p:sp>
                <p:nvSpPr>
                  <p:cNvPr id="280" name="Freeform 59">
                    <a:extLst>
                      <a:ext uri="{FF2B5EF4-FFF2-40B4-BE49-F238E27FC236}">
                        <a16:creationId xmlns:a16="http://schemas.microsoft.com/office/drawing/2014/main" id="{16B4B46B-CC03-7E46-A03A-11912BAAE51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Freeform 60">
                    <a:extLst>
                      <a:ext uri="{FF2B5EF4-FFF2-40B4-BE49-F238E27FC236}">
                        <a16:creationId xmlns:a16="http://schemas.microsoft.com/office/drawing/2014/main" id="{28600519-C9F9-2B45-A035-D1402517404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5" name="Freeform 61">
                  <a:extLst>
                    <a:ext uri="{FF2B5EF4-FFF2-40B4-BE49-F238E27FC236}">
                      <a16:creationId xmlns:a16="http://schemas.microsoft.com/office/drawing/2014/main" id="{F03F08EF-4549-CF4F-A0EE-E628D13F3A75}"/>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 name="Freeform 62">
                  <a:extLst>
                    <a:ext uri="{FF2B5EF4-FFF2-40B4-BE49-F238E27FC236}">
                      <a16:creationId xmlns:a16="http://schemas.microsoft.com/office/drawing/2014/main" id="{4975B300-9598-DA42-A3A3-D7EB0A7E50E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67" name="Group 63">
                  <a:extLst>
                    <a:ext uri="{FF2B5EF4-FFF2-40B4-BE49-F238E27FC236}">
                      <a16:creationId xmlns:a16="http://schemas.microsoft.com/office/drawing/2014/main" id="{31DFE5AD-CB64-8F41-9F12-BF7596F78AA0}"/>
                    </a:ext>
                  </a:extLst>
                </p:cNvPr>
                <p:cNvGrpSpPr>
                  <a:grpSpLocks/>
                </p:cNvGrpSpPr>
                <p:nvPr/>
              </p:nvGrpSpPr>
              <p:grpSpPr bwMode="auto">
                <a:xfrm>
                  <a:off x="451" y="2794"/>
                  <a:ext cx="230" cy="115"/>
                  <a:chOff x="576" y="2218"/>
                  <a:chExt cx="230" cy="230"/>
                </a:xfrm>
              </p:grpSpPr>
              <p:sp>
                <p:nvSpPr>
                  <p:cNvPr id="278" name="Freeform 64">
                    <a:extLst>
                      <a:ext uri="{FF2B5EF4-FFF2-40B4-BE49-F238E27FC236}">
                        <a16:creationId xmlns:a16="http://schemas.microsoft.com/office/drawing/2014/main" id="{7B6EBCF2-6EBD-204C-942D-A3C6FD73EF3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9" name="Freeform 65">
                    <a:extLst>
                      <a:ext uri="{FF2B5EF4-FFF2-40B4-BE49-F238E27FC236}">
                        <a16:creationId xmlns:a16="http://schemas.microsoft.com/office/drawing/2014/main" id="{523989E4-B34C-694E-9DFB-65268BF4369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8" name="Group 66">
                  <a:extLst>
                    <a:ext uri="{FF2B5EF4-FFF2-40B4-BE49-F238E27FC236}">
                      <a16:creationId xmlns:a16="http://schemas.microsoft.com/office/drawing/2014/main" id="{84CC6DB8-B49A-C347-A835-CD468126C401}"/>
                    </a:ext>
                  </a:extLst>
                </p:cNvPr>
                <p:cNvGrpSpPr>
                  <a:grpSpLocks/>
                </p:cNvGrpSpPr>
                <p:nvPr/>
              </p:nvGrpSpPr>
              <p:grpSpPr bwMode="auto">
                <a:xfrm>
                  <a:off x="451" y="2967"/>
                  <a:ext cx="230" cy="115"/>
                  <a:chOff x="576" y="2218"/>
                  <a:chExt cx="230" cy="230"/>
                </a:xfrm>
              </p:grpSpPr>
              <p:sp>
                <p:nvSpPr>
                  <p:cNvPr id="276" name="Freeform 67">
                    <a:extLst>
                      <a:ext uri="{FF2B5EF4-FFF2-40B4-BE49-F238E27FC236}">
                        <a16:creationId xmlns:a16="http://schemas.microsoft.com/office/drawing/2014/main" id="{883848B5-29C4-084B-A975-70834A9F404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Freeform 68">
                    <a:extLst>
                      <a:ext uri="{FF2B5EF4-FFF2-40B4-BE49-F238E27FC236}">
                        <a16:creationId xmlns:a16="http://schemas.microsoft.com/office/drawing/2014/main" id="{DB6674D5-BDD8-9141-96BB-DE04A8A6D2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9" name="Freeform 69">
                  <a:extLst>
                    <a:ext uri="{FF2B5EF4-FFF2-40B4-BE49-F238E27FC236}">
                      <a16:creationId xmlns:a16="http://schemas.microsoft.com/office/drawing/2014/main" id="{E51295C6-448F-9242-A9C2-FB3DA43CA56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0" name="Group 70">
                  <a:extLst>
                    <a:ext uri="{FF2B5EF4-FFF2-40B4-BE49-F238E27FC236}">
                      <a16:creationId xmlns:a16="http://schemas.microsoft.com/office/drawing/2014/main" id="{95EC081A-AAFD-5A4A-8745-6D9439732C50}"/>
                    </a:ext>
                  </a:extLst>
                </p:cNvPr>
                <p:cNvGrpSpPr>
                  <a:grpSpLocks/>
                </p:cNvGrpSpPr>
                <p:nvPr/>
              </p:nvGrpSpPr>
              <p:grpSpPr bwMode="auto">
                <a:xfrm>
                  <a:off x="576" y="2160"/>
                  <a:ext cx="135" cy="345"/>
                  <a:chOff x="576" y="2160"/>
                  <a:chExt cx="135" cy="345"/>
                </a:xfrm>
              </p:grpSpPr>
              <p:sp>
                <p:nvSpPr>
                  <p:cNvPr id="274" name="Freeform 71">
                    <a:extLst>
                      <a:ext uri="{FF2B5EF4-FFF2-40B4-BE49-F238E27FC236}">
                        <a16:creationId xmlns:a16="http://schemas.microsoft.com/office/drawing/2014/main" id="{0DC13FDE-D245-5A44-BB94-E437169AAFD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Line 72">
                    <a:extLst>
                      <a:ext uri="{FF2B5EF4-FFF2-40B4-BE49-F238E27FC236}">
                        <a16:creationId xmlns:a16="http://schemas.microsoft.com/office/drawing/2014/main" id="{16B03BA1-C6BA-8D46-A123-7752E68B022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1" name="Group 73">
                  <a:extLst>
                    <a:ext uri="{FF2B5EF4-FFF2-40B4-BE49-F238E27FC236}">
                      <a16:creationId xmlns:a16="http://schemas.microsoft.com/office/drawing/2014/main" id="{C42A977F-B8C7-5F4C-AE0E-2EFD39CD5904}"/>
                    </a:ext>
                  </a:extLst>
                </p:cNvPr>
                <p:cNvGrpSpPr>
                  <a:grpSpLocks/>
                </p:cNvGrpSpPr>
                <p:nvPr/>
              </p:nvGrpSpPr>
              <p:grpSpPr bwMode="auto">
                <a:xfrm flipV="1">
                  <a:off x="576" y="3024"/>
                  <a:ext cx="135" cy="369"/>
                  <a:chOff x="576" y="2136"/>
                  <a:chExt cx="135" cy="369"/>
                </a:xfrm>
              </p:grpSpPr>
              <p:sp>
                <p:nvSpPr>
                  <p:cNvPr id="272" name="Freeform 74">
                    <a:extLst>
                      <a:ext uri="{FF2B5EF4-FFF2-40B4-BE49-F238E27FC236}">
                        <a16:creationId xmlns:a16="http://schemas.microsoft.com/office/drawing/2014/main" id="{4827873D-3BEB-784D-9513-44D1FFE7666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Line 75">
                    <a:extLst>
                      <a:ext uri="{FF2B5EF4-FFF2-40B4-BE49-F238E27FC236}">
                        <a16:creationId xmlns:a16="http://schemas.microsoft.com/office/drawing/2014/main" id="{FD437ADE-81B1-8244-B82D-46A3D2AAF162}"/>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2" name="Freeform 337">
                <a:extLst>
                  <a:ext uri="{FF2B5EF4-FFF2-40B4-BE49-F238E27FC236}">
                    <a16:creationId xmlns:a16="http://schemas.microsoft.com/office/drawing/2014/main" id="{3F8190C7-48B3-074A-93F0-472EE47906DD}"/>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00" name="Straight Connector 199">
              <a:extLst>
                <a:ext uri="{FF2B5EF4-FFF2-40B4-BE49-F238E27FC236}">
                  <a16:creationId xmlns:a16="http://schemas.microsoft.com/office/drawing/2014/main" id="{3F4F8009-F898-CB43-BFFF-65463FA63C84}"/>
                </a:ext>
              </a:extLst>
            </p:cNvPr>
            <p:cNvCxnSpPr>
              <a:cxnSpLocks/>
            </p:cNvCxnSpPr>
            <p:nvPr/>
          </p:nvCxnSpPr>
          <p:spPr>
            <a:xfrm>
              <a:off x="2176312" y="4999231"/>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11B980BF-3C1E-0A43-80AE-0312535C9C07}"/>
                </a:ext>
              </a:extLst>
            </p:cNvPr>
            <p:cNvSpPr txBox="1"/>
            <p:nvPr/>
          </p:nvSpPr>
          <p:spPr>
            <a:xfrm>
              <a:off x="908945" y="5455795"/>
              <a:ext cx="432586" cy="338554"/>
            </a:xfrm>
            <a:prstGeom prst="rect">
              <a:avLst/>
            </a:prstGeom>
            <a:noFill/>
          </p:spPr>
          <p:txBody>
            <a:bodyPr wrap="square" rtlCol="0">
              <a:spAutoFit/>
            </a:bodyPr>
            <a:lstStyle/>
            <a:p>
              <a:r>
                <a:rPr lang="en-US" sz="1600" err="1"/>
                <a:t>i</a:t>
              </a:r>
              <a:r>
                <a:rPr lang="en-US" sz="1600" baseline="-25000" err="1"/>
                <a:t>L</a:t>
              </a:r>
              <a:endParaRPr lang="en-US" sz="1600" baseline="-25000"/>
            </a:p>
          </p:txBody>
        </p:sp>
        <p:cxnSp>
          <p:nvCxnSpPr>
            <p:cNvPr id="379" name="Straight Arrow Connector 378">
              <a:extLst>
                <a:ext uri="{FF2B5EF4-FFF2-40B4-BE49-F238E27FC236}">
                  <a16:creationId xmlns:a16="http://schemas.microsoft.com/office/drawing/2014/main" id="{36D0F57C-FCB8-A445-BB2B-52A8C2D500AD}"/>
                </a:ext>
              </a:extLst>
            </p:cNvPr>
            <p:cNvCxnSpPr>
              <a:cxnSpLocks/>
            </p:cNvCxnSpPr>
            <p:nvPr/>
          </p:nvCxnSpPr>
          <p:spPr>
            <a:xfrm>
              <a:off x="1198251" y="5433486"/>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0BD6F503-A32C-754A-A8F9-E65FC4F0D852}"/>
                </a:ext>
              </a:extLst>
            </p:cNvPr>
            <p:cNvCxnSpPr>
              <a:cxnSpLocks/>
            </p:cNvCxnSpPr>
            <p:nvPr/>
          </p:nvCxnSpPr>
          <p:spPr>
            <a:xfrm>
              <a:off x="2023001" y="5478310"/>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AB5F99DE-50CC-A640-ABC1-58E61B90E1C0}"/>
                </a:ext>
              </a:extLst>
            </p:cNvPr>
            <p:cNvSpPr txBox="1"/>
            <p:nvPr/>
          </p:nvSpPr>
          <p:spPr>
            <a:xfrm>
              <a:off x="1774036" y="5487172"/>
              <a:ext cx="432586" cy="338554"/>
            </a:xfrm>
            <a:prstGeom prst="rect">
              <a:avLst/>
            </a:prstGeom>
            <a:noFill/>
          </p:spPr>
          <p:txBody>
            <a:bodyPr wrap="square" rtlCol="0">
              <a:spAutoFit/>
            </a:bodyPr>
            <a:lstStyle/>
            <a:p>
              <a:r>
                <a:rPr lang="en-US" sz="1600" err="1"/>
                <a:t>i</a:t>
              </a:r>
              <a:r>
                <a:rPr lang="en-US" sz="1600" baseline="-25000" err="1"/>
                <a:t>R</a:t>
              </a:r>
              <a:endParaRPr lang="en-US" sz="1600" baseline="-25000"/>
            </a:p>
          </p:txBody>
        </p:sp>
        <p:cxnSp>
          <p:nvCxnSpPr>
            <p:cNvPr id="382" name="Straight Connector 381">
              <a:extLst>
                <a:ext uri="{FF2B5EF4-FFF2-40B4-BE49-F238E27FC236}">
                  <a16:creationId xmlns:a16="http://schemas.microsoft.com/office/drawing/2014/main" id="{1D9C8D35-5B15-5448-8068-10625EFAFE8F}"/>
                </a:ext>
              </a:extLst>
            </p:cNvPr>
            <p:cNvCxnSpPr>
              <a:cxnSpLocks/>
            </p:cNvCxnSpPr>
            <p:nvPr/>
          </p:nvCxnSpPr>
          <p:spPr>
            <a:xfrm>
              <a:off x="613258" y="4993586"/>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AFED46C-CBFE-F340-BE12-4E07C11BF6F4}"/>
                </a:ext>
              </a:extLst>
            </p:cNvPr>
            <p:cNvCxnSpPr>
              <a:cxnSpLocks/>
            </p:cNvCxnSpPr>
            <p:nvPr/>
          </p:nvCxnSpPr>
          <p:spPr>
            <a:xfrm>
              <a:off x="1373975" y="5003714"/>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739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35"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7317</TotalTime>
  <Words>6256</Words>
  <Application>Microsoft Macintosh PowerPoint</Application>
  <PresentationFormat>Widescreen</PresentationFormat>
  <Paragraphs>1255</Paragraphs>
  <Slides>76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Series resonance and Q</vt:lpstr>
      <vt:lpstr>Parallel resonance and Q</vt:lpstr>
      <vt:lpstr>Power</vt:lpstr>
      <vt:lpstr>General formulas for Q</vt:lpstr>
      <vt:lpstr>Exercises</vt:lpstr>
      <vt:lpstr>More Oscillators</vt:lpstr>
      <vt:lpstr>More Oscillators</vt:lpstr>
      <vt:lpstr>RF Amp</vt:lpstr>
      <vt:lpstr>PLL</vt:lpstr>
      <vt:lpstr>PLL FM detector</vt:lpstr>
      <vt:lpstr>Misc-1</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1009</cp:revision>
  <dcterms:created xsi:type="dcterms:W3CDTF">2021-07-06T18:24:07Z</dcterms:created>
  <dcterms:modified xsi:type="dcterms:W3CDTF">2021-11-07T23:29:50Z</dcterms:modified>
</cp:coreProperties>
</file>